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5" r:id="rId7"/>
    <p:sldId id="272" r:id="rId8"/>
    <p:sldId id="270" r:id="rId9"/>
    <p:sldId id="276" r:id="rId10"/>
    <p:sldId id="267" r:id="rId11"/>
    <p:sldId id="277" r:id="rId12"/>
    <p:sldId id="278" r:id="rId13"/>
    <p:sldId id="274" r:id="rId14"/>
    <p:sldId id="266" r:id="rId15"/>
  </p:sldIdLst>
  <p:sldSz cx="9144000" cy="5143500" type="screen16x9"/>
  <p:notesSz cx="6858000" cy="9144000"/>
  <p:embeddedFontLst>
    <p:embeddedFont>
      <p:font typeface="Plus Jakarta Sans" panose="020B0604020202020204" charset="0"/>
      <p:regular r:id="rId17"/>
      <p:bold r:id="rId18"/>
      <p:italic r:id="rId19"/>
      <p:boldItalic r:id="rId20"/>
    </p:embeddedFont>
    <p:embeddedFont>
      <p:font typeface="Rubik" panose="020B0604020202020204" charset="-79"/>
      <p:regular r:id="rId21"/>
      <p:bold r:id="rId22"/>
      <p:italic r:id="rId23"/>
      <p:boldItalic r:id="rId24"/>
    </p:embeddedFont>
    <p:embeddedFont>
      <p:font typeface="Rubik Light" panose="020B0604020202020204" charset="-79"/>
      <p:regular r:id="rId25"/>
      <p:bold r:id="rId26"/>
      <p:italic r:id="rId27"/>
      <p:boldItalic r:id="rId28"/>
    </p:embeddedFont>
    <p:embeddedFont>
      <p:font typeface="Rubik SemiBold" panose="020B0604020202020204" charset="-79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B1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97" d="100"/>
          <a:sy n="97" d="100"/>
        </p:scale>
        <p:origin x="468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099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17DE18A9-8D19-384D-9083-8CDD03993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c2985a68_1_49:notes">
            <a:extLst>
              <a:ext uri="{FF2B5EF4-FFF2-40B4-BE49-F238E27FC236}">
                <a16:creationId xmlns:a16="http://schemas.microsoft.com/office/drawing/2014/main" id="{F15ED25B-ACE6-385B-B46C-89CE16BEE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23ec2985a68_1_49:notes">
            <a:extLst>
              <a:ext uri="{FF2B5EF4-FFF2-40B4-BE49-F238E27FC236}">
                <a16:creationId xmlns:a16="http://schemas.microsoft.com/office/drawing/2014/main" id="{FF4E838D-70A8-63C8-784D-6A16AA4BC8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937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4" name="Google Shape;134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907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2" name="Google Shape;82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1" name="Google Shape;9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1" name="Google Shape;101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0" name="Google Shape;110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47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0" name="Google Shape;110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1884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93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4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s://github.com/muhauliyaf-dev/Big-data-analytics-kimia-farma/blob/main/Create_tabel_analysis.sql" TargetMode="Externa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okerstudio.google.com/s/gD4LH-9Qg18" TargetMode="External"/><Relationship Id="rId5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maulfais/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github.com/muhauliyaf-dev" TargetMode="External"/><Relationship Id="rId4" Type="http://schemas.openxmlformats.org/officeDocument/2006/relationships/image" Target="../media/image5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akat.yec.co.id/certificate-graduation/YECRHW7UCG2CWQ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coursera.org/verify/20JB1ZDHEAHZ" TargetMode="External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ursera.org/verify/MMCPZ7QVHBLM" TargetMode="External"/><Relationship Id="rId11" Type="http://schemas.openxmlformats.org/officeDocument/2006/relationships/image" Target="../media/image11.jpg"/><Relationship Id="rId5" Type="http://schemas.openxmlformats.org/officeDocument/2006/relationships/hyperlink" Target="https://drive.google.com/file/d/1LgIz4K78j-n48AK5ErOVMKQGrav4ZIKk/view?usp=sharing" TargetMode="External"/><Relationship Id="rId10" Type="http://schemas.openxmlformats.org/officeDocument/2006/relationships/image" Target="../media/image10.jp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uhauliyaf-dev/Big-data-analytics-kimia-farma" TargetMode="External"/><Relationship Id="rId5" Type="http://schemas.openxmlformats.org/officeDocument/2006/relationships/hyperlink" Target="https://drive.google.com/file/d/1cVWzO_Qi0z5jKZK_WqwXxFmPBHL_i2pD/view?usp=drive_link" TargetMode="External"/><Relationship Id="rId10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hyperlink" Target="https://github.com/muhauliyaf-dev/Big-data-analytics-kimia-farma/blob/main/Create_tabel_analysis.sql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https://github.com/muhauliyaf-dev/Big-data-analytics-kimia-farma/blob/main/Create_tabel_analysis.sql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570527" y="2046175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99700"/>
            <a:ext cx="5080333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&lt;Muhammad Auliya Faisal&gt;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899" y="1487625"/>
            <a:ext cx="6777565" cy="7386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36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Sales Performance Analytics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3ec2985a68_1_49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ec2985a68_1_4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E46E20-D068-9307-86D8-4F6524ABB9F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85800" y="1393342"/>
            <a:ext cx="7772400" cy="2633815"/>
            <a:chOff x="685800" y="1997362"/>
            <a:chExt cx="7772400" cy="2633815"/>
          </a:xfrm>
        </p:grpSpPr>
        <p:sp>
          <p:nvSpPr>
            <p:cNvPr id="131" name="Google Shape;131;g23ec2985a68_1_49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800" y="1997362"/>
              <a:ext cx="7772400" cy="50780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ID" b="1">
                  <a:solidFill>
                    <a:srgbClr val="019FAB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Data Joins</a:t>
              </a:r>
              <a:endParaRPr sz="2400" b="1" u="none" strike="noStrike" cap="none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endParaRPr>
            </a:p>
          </p:txBody>
        </p:sp>
        <p:sp>
          <p:nvSpPr>
            <p:cNvPr id="4" name="Google Shape;131;g23ec2985a68_1_49">
              <a:extLst>
                <a:ext uri="{FF2B5EF4-FFF2-40B4-BE49-F238E27FC236}">
                  <a16:creationId xmlns:a16="http://schemas.microsoft.com/office/drawing/2014/main" id="{8643A5D7-850B-273E-C372-B6795CA7430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5800" y="3338546"/>
              <a:ext cx="7772400" cy="12926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>
                <a:lnSpc>
                  <a:spcPct val="150000"/>
                </a:lnSpc>
                <a:buClr>
                  <a:schemeClr val="dk1"/>
                </a:buClr>
                <a:buSzPts val="1400"/>
              </a:pP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Bagian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ini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menentukan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tabel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yang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akan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digabungkan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(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kf_final_transaction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,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kf_kantor_cabang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, dan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kf_product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) dan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kondisi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untuk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menggabungkannya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. Ini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menggabungkan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kf_final_transaction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dengan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kf_kantor_cabang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berdasarkan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branch_id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dan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kf_final_transaction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dengan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kf_product</a:t>
              </a:r>
              <a:r>
                <a:rPr lang="en-ID" sz="1200" b="1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berdasarkan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 </a:t>
              </a:r>
              <a:r>
                <a:rPr lang="en-ID" sz="1200" b="1" dirty="0" err="1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product_id</a:t>
              </a:r>
              <a:r>
                <a:rPr lang="en-ID" sz="1200" dirty="0">
                  <a:solidFill>
                    <a:schemeClr val="dk1"/>
                  </a:solidFill>
                  <a:latin typeface="Rubik" panose="020B0604020202020204" charset="-79"/>
                  <a:ea typeface="Rubik"/>
                  <a:cs typeface="Rubik" panose="020B0604020202020204" charset="-79"/>
                  <a:sym typeface="Rubik"/>
                </a:rPr>
                <a:t>.</a:t>
              </a:r>
              <a:endParaRPr sz="2000" b="1" i="0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endParaRPr>
            </a:p>
          </p:txBody>
        </p:sp>
      </p:grpSp>
      <p:sp>
        <p:nvSpPr>
          <p:cNvPr id="8" name="Google Shape;130;g23ec2985a68_1_49">
            <a:extLst>
              <a:ext uri="{FF2B5EF4-FFF2-40B4-BE49-F238E27FC236}">
                <a16:creationId xmlns:a16="http://schemas.microsoft.com/office/drawing/2014/main" id="{5E0A427A-14EC-C4FC-51FA-84F761AD023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2700"/>
            </a:pPr>
            <a:r>
              <a:rPr lang="en-ID" sz="2700" b="1" u="none" strike="noStrike" cap="none" dirty="0" err="1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Syntax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🔍</a:t>
            </a:r>
            <a:endParaRPr lang="en" sz="2700" b="1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9760DB-1B0E-9A01-5909-F5C87BAF1E0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499" y="4616650"/>
            <a:ext cx="22894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Rubik" panose="020B0604020202020204" charset="-79"/>
                <a:cs typeface="Rubik" panose="020B0604020202020204" charset="-79"/>
              </a:rPr>
              <a:t>Source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: Screenshot from GitHub repository (</a:t>
            </a:r>
            <a:r>
              <a:rPr lang="en-US" sz="700" i="1" dirty="0">
                <a:latin typeface="Rubik" panose="020B0604020202020204" charset="-79"/>
                <a:cs typeface="Rubik" panose="020B0604020202020204" charset="-79"/>
                <a:hlinkClick r:id="rId5"/>
              </a:rPr>
              <a:t>Link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).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3D70F-6CA7-0E0F-062B-5C09D2C78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00" y="1856176"/>
            <a:ext cx="6997700" cy="93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1207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D038AE54-86EB-E7CF-348E-CE1CCC37E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3ec2985a68_1_49" hidden="1">
            <a:extLst>
              <a:ext uri="{FF2B5EF4-FFF2-40B4-BE49-F238E27FC236}">
                <a16:creationId xmlns:a16="http://schemas.microsoft.com/office/drawing/2014/main" id="{CF3723E9-73E4-6252-1FA9-997BE6CC197A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ec2985a68_1_49">
            <a:extLst>
              <a:ext uri="{FF2B5EF4-FFF2-40B4-BE49-F238E27FC236}">
                <a16:creationId xmlns:a16="http://schemas.microsoft.com/office/drawing/2014/main" id="{7E82B46B-059C-419D-5979-722A693F83C3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0;g23ec2985a68_1_49">
            <a:extLst>
              <a:ext uri="{FF2B5EF4-FFF2-40B4-BE49-F238E27FC236}">
                <a16:creationId xmlns:a16="http://schemas.microsoft.com/office/drawing/2014/main" id="{CC0F058E-3612-70F3-5B9B-126460F49EA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2700"/>
            </a:pP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sz="2700" b="1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Analisa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📑</a:t>
            </a:r>
            <a:endParaRPr lang="en" sz="2700" b="1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DD1E01-D30F-86F5-82D3-A01832B01B85}"/>
              </a:ext>
            </a:extLst>
          </p:cNvPr>
          <p:cNvSpPr txBox="1"/>
          <p:nvPr/>
        </p:nvSpPr>
        <p:spPr>
          <a:xfrm>
            <a:off x="279400" y="836302"/>
            <a:ext cx="7823200" cy="616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Setelah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menjalankan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Big Query Syntax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maka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akan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terbuat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tabel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baru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dalam Dataset </a:t>
            </a:r>
            <a:r>
              <a:rPr lang="en-US" sz="1200" b="1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kimia_farma</a:t>
            </a:r>
            <a:r>
              <a:rPr lang="en-US" sz="12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berupa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2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tabel</a:t>
            </a:r>
            <a:r>
              <a:rPr lang="en-US" sz="12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tabel_analysis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 </a:t>
            </a:r>
            <a:endParaRPr lang="en-ID" sz="1200" i="0" u="none" strike="noStrike" cap="none" dirty="0">
              <a:solidFill>
                <a:srgbClr val="000000"/>
              </a:solidFill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F5FD50-FB28-6685-855D-DC1AE5A59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1914" y="1334052"/>
            <a:ext cx="6721587" cy="33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23ec2985a68_1_56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3ec2985a68_1_56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1B810D-ED35-FB26-69ED-C3F0941C42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rcRect l="1500" r="1500"/>
          <a:stretch/>
        </p:blipFill>
        <p:spPr>
          <a:xfrm>
            <a:off x="1264207" y="1041444"/>
            <a:ext cx="6615585" cy="3836371"/>
          </a:xfrm>
          <a:prstGeom prst="roundRect">
            <a:avLst>
              <a:gd name="adj" fmla="val 2070"/>
            </a:avLst>
          </a:prstGeom>
          <a:ln w="12700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</p:pic>
      <p:sp>
        <p:nvSpPr>
          <p:cNvPr id="4" name="Google Shape;131;g23ec2985a68_1_49">
            <a:extLst>
              <a:ext uri="{FF2B5EF4-FFF2-40B4-BE49-F238E27FC236}">
                <a16:creationId xmlns:a16="http://schemas.microsoft.com/office/drawing/2014/main" id="{AE8FA585-5FDD-8D82-DC21-7A887E651F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23608" y="604521"/>
            <a:ext cx="7096779" cy="461635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200" b="0" i="0" u="none" strike="noStrike" cap="none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Link: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  <a:hlinkClick r:id="rId6"/>
              </a:rPr>
              <a:t>https://lookerstudio.google.com/s/gD4LH-9Qg18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endParaRPr sz="2000" b="1" i="0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130;g23ec2985a68_1_49">
            <a:extLst>
              <a:ext uri="{FF2B5EF4-FFF2-40B4-BE49-F238E27FC236}">
                <a16:creationId xmlns:a16="http://schemas.microsoft.com/office/drawing/2014/main" id="{31896142-4072-3CED-8FD0-9ABE8F3EB2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366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u="none" strike="noStrike" cap="none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Dashboard  Performance </a:t>
            </a:r>
            <a:r>
              <a:rPr lang="en-ID" sz="2700" b="1" u="none" strike="noStrike" cap="none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Analytics</a:t>
            </a:r>
            <a:r>
              <a:rPr lang="en-ID" sz="2700" b="1" u="none" strike="noStrike" cap="none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" sz="2700" b="1" u="none" strike="noStrike" cap="none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📊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3ec2985a68_1_49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ec2985a68_1_4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659E112-0008-24B3-D948-E7C35162E8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693" y="914961"/>
            <a:ext cx="3789217" cy="331094"/>
          </a:xfrm>
          <a:prstGeom prst="roundRect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Insights</a:t>
            </a:r>
            <a:endParaRPr lang="en-ID" sz="1200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7EB2E2B-AC8A-2712-0D70-A6DFFC5A541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5182" y="914961"/>
            <a:ext cx="3789218" cy="331094"/>
          </a:xfrm>
          <a:prstGeom prst="roundRect">
            <a:avLst/>
          </a:prstGeom>
          <a:solidFill>
            <a:srgbClr val="019FAB"/>
          </a:solidFill>
          <a:ln w="12700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Recommendations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C19F593-C2D7-8632-ED57-A14C5319E8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86694" y="1345059"/>
            <a:ext cx="4012126" cy="32607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950" b="1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Kesenjangan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Regional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Perbedaan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signifikan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dalam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total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provinsi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jawa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barat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dibandingkan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provinsi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lainnya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Kepuasan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Pelanggan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Positif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 Rata-rata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transaksi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peringkat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cabang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tinggi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menunjukkan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kepuasan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pelanggan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secara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keseluruhan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positif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Manajemen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Biaya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Profitabilitas</a:t>
            </a:r>
            <a:r>
              <a:rPr lang="en-ID" sz="95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950" b="1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Efektif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 Margin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laba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kotor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rata-rata (average gross profit) 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yang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sehat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angka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laba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bersih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konsisten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menunjukkan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praktik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manajemen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biaya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950" u="none" strike="noStrike" cap="none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efektif</a:t>
            </a:r>
            <a:r>
              <a:rPr lang="en-ID" sz="95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E618B9-9DD6-DD70-F772-1EF4C372EC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5182" y="1345059"/>
            <a:ext cx="4012124" cy="326072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D" sz="950" b="1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Alokasikan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sumber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daya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upaya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pemasaran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berdasarkan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kinerja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kebutuhan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regional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memaksimalkan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perolehan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pendapatan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di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seluruh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provinsi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Melakukan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survei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pelanggan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atau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menerapkan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system customer feedback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dapat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membantu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mengidentifikasi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area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spesifik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peningkatan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Terus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pantau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optimalkan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efisiensi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b="1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operasional</a:t>
            </a:r>
            <a:r>
              <a:rPr lang="en-ID" sz="950" b="1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mempertahankan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atau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meningkatkan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profitabilitas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waktu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950" dirty="0" err="1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waktu</a:t>
            </a:r>
            <a:r>
              <a:rPr lang="en-ID" sz="950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lang="en-ID" sz="950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0" name="Google Shape;130;g23ec2985a68_1_49">
            <a:extLst>
              <a:ext uri="{FF2B5EF4-FFF2-40B4-BE49-F238E27FC236}">
                <a16:creationId xmlns:a16="http://schemas.microsoft.com/office/drawing/2014/main" id="{F0E6DE59-445A-27A0-D3FB-D208E70879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3663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Summary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Feedback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📋</a:t>
            </a:r>
          </a:p>
        </p:txBody>
      </p:sp>
    </p:spTree>
    <p:extLst>
      <p:ext uri="{BB962C8B-B14F-4D97-AF65-F5344CB8AC3E}">
        <p14:creationId xmlns:p14="http://schemas.microsoft.com/office/powerpoint/2010/main" val="3610789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A88FA-80A2-745E-45E5-CA1E3620452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61873" y="4032293"/>
            <a:ext cx="4620254" cy="1060697"/>
            <a:chOff x="2261873" y="838927"/>
            <a:chExt cx="4620254" cy="1060697"/>
          </a:xfrm>
        </p:grpSpPr>
        <p:pic>
          <p:nvPicPr>
            <p:cNvPr id="3" name="Google Shape;97;p4">
              <a:extLst>
                <a:ext uri="{FF2B5EF4-FFF2-40B4-BE49-F238E27FC236}">
                  <a16:creationId xmlns:a16="http://schemas.microsoft.com/office/drawing/2014/main" id="{578999DA-6A66-DEAA-17E9-0DCE523642C9}"/>
                </a:ext>
              </a:extLst>
            </p:cNvPr>
            <p:cNvPicPr preferRelativeResize="0"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073484" y="1009544"/>
              <a:ext cx="1808643" cy="649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29;g23ec2985a68_1_49">
              <a:extLst>
                <a:ext uri="{FF2B5EF4-FFF2-40B4-BE49-F238E27FC236}">
                  <a16:creationId xmlns:a16="http://schemas.microsoft.com/office/drawing/2014/main" id="{14A9E8CD-46A6-B25D-5AD6-14FA0838670D}"/>
                </a:ext>
              </a:extLst>
            </p:cNvPr>
            <p:cNvPicPr preferRelativeResize="0">
              <a:picLocks noGrp="1" noRot="1" noMove="1" noResize="1" noEditPoints="1" noAdjustHandles="1" noChangeArrowheads="1" noChangeShapeType="1" noCrop="1"/>
            </p:cNvPicPr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2261873" y="838927"/>
              <a:ext cx="2121228" cy="8202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2C3A0-B453-1A2B-A29F-F943C6D2467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38448" y="883961"/>
              <a:ext cx="14700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Plus Jakarta Sans" pitchFamily="2" charset="77"/>
                  <a:cs typeface="Plus Jakarta Sans" pitchFamily="2" charset="77"/>
                </a:rPr>
                <a:t>×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 txBox="1">
            <a:spLocks/>
          </p:cNvSpPr>
          <p:nvPr/>
        </p:nvSpPr>
        <p:spPr>
          <a:xfrm>
            <a:off x="4305616" y="875553"/>
            <a:ext cx="402266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Hello! I’m </a:t>
            </a:r>
            <a:r>
              <a:rPr lang="en-ID" sz="1600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 Medium"/>
                <a:cs typeface="Rubik" panose="020B0604020202020204" charset="-79"/>
                <a:sym typeface="Rubik Medium"/>
              </a:rPr>
              <a:t>👋🏻</a:t>
            </a:r>
            <a:r>
              <a:rPr lang="en" sz="1600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4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Muhammad </a:t>
            </a:r>
            <a:r>
              <a:rPr lang="en" sz="2400" b="1" u="none" strike="noStrike" cap="none" dirty="0">
                <a:solidFill>
                  <a:srgbClr val="009FB1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Auliya</a:t>
            </a:r>
            <a:r>
              <a:rPr lang="en" sz="24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 SemiBold"/>
                <a:cs typeface="Rubik" panose="020B0604020202020204" charset="-79"/>
                <a:sym typeface="Rubik SemiBold"/>
              </a:rPr>
              <a:t> Faisal</a:t>
            </a:r>
            <a:endParaRPr sz="2400" b="1" u="none" strike="noStrike" cap="none" dirty="0">
              <a:solidFill>
                <a:srgbClr val="019FAB"/>
              </a:solidFill>
              <a:latin typeface="Rubik" panose="020B0604020202020204" charset="-79"/>
              <a:ea typeface="Rubik SemiBold"/>
              <a:cs typeface="Rubik" panose="020B0604020202020204" charset="-79"/>
              <a:sym typeface="Rubik SemiBold"/>
            </a:endParaRPr>
          </a:p>
        </p:txBody>
      </p:sp>
      <p:sp>
        <p:nvSpPr>
          <p:cNvPr id="73" name="Google Shape;73;p3"/>
          <p:cNvSpPr txBox="1">
            <a:spLocks/>
          </p:cNvSpPr>
          <p:nvPr/>
        </p:nvSpPr>
        <p:spPr>
          <a:xfrm>
            <a:off x="4305617" y="1590321"/>
            <a:ext cx="4081866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just">
              <a:lnSpc>
                <a:spcPct val="150000"/>
              </a:lnSpc>
              <a:buSzPts val="2000"/>
            </a:pP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Lulusan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Teknik Kimia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dasar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kuat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analisis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proses dan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pemecahan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masalah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berbasis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data.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Bersemangat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3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mengembagkan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wawasan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melalui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data,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saya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telah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aktif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mengembangkan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keterampilan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analisis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statistik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visualisasi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data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menggunakan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Python, SQL, R, dan Looker Studio.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Bersemangat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menerapkan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pemikiran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analitis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keahlian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teknis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untuk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mendukung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pengambilan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keputusan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berbasis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bukti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konteks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industri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 dan </a:t>
            </a:r>
            <a:r>
              <a:rPr lang="en-US" sz="1200" dirty="0" err="1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bisnis</a:t>
            </a:r>
            <a:r>
              <a:rPr lang="en-US" sz="1200" dirty="0">
                <a:solidFill>
                  <a:schemeClr val="tx1"/>
                </a:solidFill>
                <a:latin typeface="Rubik SemiBold" panose="020B0604020202020204" charset="-79"/>
                <a:ea typeface="Rubik Medium"/>
                <a:cs typeface="Rubik SemiBold" panose="020B0604020202020204" charset="-79"/>
                <a:sym typeface="Rubik Medium"/>
              </a:rPr>
              <a:t>.</a:t>
            </a:r>
            <a:endParaRPr lang="en-US" sz="1200" b="0" i="0" u="none" strike="noStrike" cap="none" dirty="0">
              <a:solidFill>
                <a:schemeClr val="tx1"/>
              </a:solidFill>
              <a:latin typeface="Rubik SemiBold" panose="020B0604020202020204" charset="-79"/>
              <a:ea typeface="Rubik Medium"/>
              <a:cs typeface="Rubik SemiBold" panose="020B0604020202020204" charset="-79"/>
              <a:sym typeface="Rubik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8C92B-6AB3-DDBF-FC3B-746DA70889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667" r="12667"/>
          <a:stretch/>
        </p:blipFill>
        <p:spPr>
          <a:xfrm>
            <a:off x="1161771" y="982903"/>
            <a:ext cx="1896614" cy="1896614"/>
          </a:xfrm>
          <a:prstGeom prst="ellipse">
            <a:avLst/>
          </a:prstGeom>
          <a:ln w="9525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A751D79-C8DA-AD3C-DDF3-BA5962DF7231}"/>
              </a:ext>
            </a:extLst>
          </p:cNvPr>
          <p:cNvGrpSpPr>
            <a:grpSpLocks/>
          </p:cNvGrpSpPr>
          <p:nvPr/>
        </p:nvGrpSpPr>
        <p:grpSpPr>
          <a:xfrm>
            <a:off x="984793" y="3105306"/>
            <a:ext cx="2383357" cy="1608106"/>
            <a:chOff x="1140590" y="3561759"/>
            <a:chExt cx="2383357" cy="160810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B7A213F-8D50-9B6C-2145-544A70FFC87E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40590" y="4167812"/>
              <a:ext cx="2262800" cy="396000"/>
              <a:chOff x="1131403" y="4383444"/>
              <a:chExt cx="2262800" cy="39600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36BD02F7-26C5-09B3-7BD1-D241EAD2B5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31403" y="4383444"/>
                <a:ext cx="2262799" cy="396000"/>
              </a:xfrm>
              <a:prstGeom prst="roundRect">
                <a:avLst/>
              </a:prstGeom>
              <a:solidFill>
                <a:srgbClr val="FFAB40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1FD35B5F-ADEF-4645-8825-ED0297A2744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28859" y="4387909"/>
                <a:ext cx="2165344" cy="369302"/>
                <a:chOff x="1228859" y="3964121"/>
                <a:chExt cx="2165344" cy="369302"/>
              </a:xfrm>
            </p:grpSpPr>
            <p:pic>
              <p:nvPicPr>
                <p:cNvPr id="75" name="Google Shape;75;p3"/>
                <p:cNvPicPr preferRelativeResize="0">
                  <a:picLocks/>
                </p:cNvPicPr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228859" y="4007047"/>
                  <a:ext cx="307157" cy="3071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78" name="Google Shape;78;p3"/>
                <p:cNvSpPr txBox="1">
                  <a:spLocks/>
                </p:cNvSpPr>
                <p:nvPr/>
              </p:nvSpPr>
              <p:spPr>
                <a:xfrm>
                  <a:off x="1484465" y="3964121"/>
                  <a:ext cx="1909738" cy="3693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1200" dirty="0">
                      <a:solidFill>
                        <a:schemeClr val="tx1"/>
                      </a:solidFill>
                      <a:latin typeface="Rubik" panose="020B0604020202020204" charset="-79"/>
                      <a:ea typeface="Rubik Medium"/>
                      <a:cs typeface="Rubik" panose="020B0604020202020204" charset="-79"/>
                      <a:sym typeface="Rubik Medium"/>
                      <a:hlinkClick r:id="rId6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Muhammad Auliya Faisal</a:t>
                  </a:r>
                  <a:endParaRPr sz="1200" b="0" i="0" strike="noStrike" cap="none" dirty="0">
                    <a:solidFill>
                      <a:schemeClr val="tx1"/>
                    </a:solidFill>
                    <a:latin typeface="Rubik" panose="020B0604020202020204" charset="-79"/>
                    <a:ea typeface="Rubik Medium"/>
                    <a:cs typeface="Rubik" panose="020B0604020202020204" charset="-79"/>
                    <a:sym typeface="Rubik Medium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F09534-2205-BF9C-100D-46F420A66CEB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97707" y="3561759"/>
              <a:ext cx="2205683" cy="396000"/>
              <a:chOff x="1197707" y="3561759"/>
              <a:chExt cx="2205683" cy="396000"/>
            </a:xfrm>
          </p:grpSpPr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CEA1EA3-4B0E-88B1-1A82-5C55C52468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97707" y="3561759"/>
                <a:ext cx="2136336" cy="396000"/>
              </a:xfrm>
              <a:prstGeom prst="roundRect">
                <a:avLst/>
              </a:prstGeom>
              <a:solidFill>
                <a:srgbClr val="019FAB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809775B-C76E-19D3-6000-5AB2DB919E8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294718" y="3568620"/>
                <a:ext cx="2108672" cy="369302"/>
                <a:chOff x="1294718" y="3568620"/>
                <a:chExt cx="2108672" cy="369302"/>
              </a:xfrm>
            </p:grpSpPr>
            <p:sp>
              <p:nvSpPr>
                <p:cNvPr id="79" name="Google Shape;79;p3"/>
                <p:cNvSpPr txBox="1">
                  <a:spLocks/>
                </p:cNvSpPr>
                <p:nvPr/>
              </p:nvSpPr>
              <p:spPr>
                <a:xfrm>
                  <a:off x="1551744" y="3568620"/>
                  <a:ext cx="1851646" cy="3693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1200" b="0" i="0" u="none" strike="noStrike" cap="none" dirty="0">
                      <a:solidFill>
                        <a:schemeClr val="tx1"/>
                      </a:solidFill>
                      <a:latin typeface="Rubik" panose="020B0604020202020204" charset="-79"/>
                      <a:ea typeface="Rubik Medium"/>
                      <a:cs typeface="Rubik" panose="020B0604020202020204" charset="-79"/>
                      <a:sym typeface="Rubik Medium"/>
                    </a:rPr>
                    <a:t>muh.auliyaf@gmail.com</a:t>
                  </a:r>
                  <a:endParaRPr sz="1200" b="0" i="0" u="none" strike="noStrike" cap="none" dirty="0">
                    <a:solidFill>
                      <a:schemeClr val="tx1"/>
                    </a:solidFill>
                    <a:latin typeface="Rubik" panose="020B0604020202020204" charset="-79"/>
                    <a:ea typeface="Rubik Medium"/>
                    <a:cs typeface="Rubik" panose="020B0604020202020204" charset="-79"/>
                    <a:sym typeface="Rubik Medium"/>
                  </a:endParaRPr>
                </a:p>
              </p:txBody>
            </p:sp>
            <p:pic>
              <p:nvPicPr>
                <p:cNvPr id="1036" name="Picture 12" descr="Email - Free communications icons">
                  <a:extLst>
                    <a:ext uri="{FF2B5EF4-FFF2-40B4-BE49-F238E27FC236}">
                      <a16:creationId xmlns:a16="http://schemas.microsoft.com/office/drawing/2014/main" id="{242E0254-250B-8A9F-59F9-43C4D18C8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4718" y="3614891"/>
                  <a:ext cx="276760" cy="276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02A360-9707-F0D3-3247-E19ACEE8AB9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459702" y="4772517"/>
              <a:ext cx="2064245" cy="397348"/>
              <a:chOff x="3866990" y="5203685"/>
              <a:chExt cx="2064245" cy="397348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5CDD126-F935-B9B5-A6C2-E2CCFCD5C4F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6990" y="5205033"/>
                <a:ext cx="1605928" cy="396000"/>
              </a:xfrm>
              <a:prstGeom prst="roundRect">
                <a:avLst/>
              </a:prstGeom>
              <a:solidFill>
                <a:srgbClr val="FFAB40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2BA8120-CA1F-DBE4-C645-37EE8A0B676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12536" y="5203685"/>
                <a:ext cx="2018699" cy="384740"/>
                <a:chOff x="1342317" y="4553611"/>
                <a:chExt cx="2018699" cy="384740"/>
              </a:xfrm>
            </p:grpSpPr>
            <p:pic>
              <p:nvPicPr>
                <p:cNvPr id="1032" name="Picture 8" descr="GitHub Logos and Usage · GitHub">
                  <a:extLst>
                    <a:ext uri="{FF2B5EF4-FFF2-40B4-BE49-F238E27FC236}">
                      <a16:creationId xmlns:a16="http://schemas.microsoft.com/office/drawing/2014/main" id="{CCE3C128-7CB7-FF30-8EAA-34EBBDBB25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42317" y="4565151"/>
                  <a:ext cx="373200" cy="3732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" name="Google Shape;79;p3">
                  <a:extLst>
                    <a:ext uri="{FF2B5EF4-FFF2-40B4-BE49-F238E27FC236}">
                      <a16:creationId xmlns:a16="http://schemas.microsoft.com/office/drawing/2014/main" id="{C7E290EE-8319-028D-F718-EB44CB10EA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75082" y="4553611"/>
                  <a:ext cx="1685934" cy="36930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lang="en-US" sz="1200" dirty="0">
                      <a:solidFill>
                        <a:schemeClr val="tx1"/>
                      </a:solidFill>
                      <a:latin typeface="Rubik" panose="020B0604020202020204" charset="-79"/>
                      <a:ea typeface="Rubik Medium"/>
                      <a:cs typeface="Rubik" panose="020B0604020202020204" charset="-79"/>
                      <a:sym typeface="Rubik Medium"/>
                      <a:hlinkClick r:id="rId10">
                        <a:extLst>
                          <a:ext uri="{A12FA001-AC4F-418D-AE19-62706E023703}">
                            <ahyp:hlinkClr xmlns:ahyp="http://schemas.microsoft.com/office/drawing/2018/hyperlinkcolor" val="tx"/>
                          </a:ext>
                        </a:extLst>
                      </a:hlinkClick>
                    </a:rPr>
                    <a:t>muhauliyaf-dev</a:t>
                  </a:r>
                  <a:endParaRPr sz="1200" b="0" i="0" strike="noStrike" cap="none" dirty="0">
                    <a:solidFill>
                      <a:schemeClr val="tx1"/>
                    </a:solidFill>
                    <a:latin typeface="Rubik" panose="020B0604020202020204" charset="-79"/>
                    <a:ea typeface="Rubik Medium"/>
                    <a:cs typeface="Rubik" panose="020B0604020202020204" charset="-79"/>
                    <a:sym typeface="Rubik Medium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65ee868302_0_130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265ee868302_0_130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6;g265ee868302_0_130">
            <a:extLst>
              <a:ext uri="{FF2B5EF4-FFF2-40B4-BE49-F238E27FC236}">
                <a16:creationId xmlns:a16="http://schemas.microsoft.com/office/drawing/2014/main" id="{B94A84B2-096B-DF08-04FE-3DAD71B180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094453"/>
            <a:ext cx="878634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0488" lvl="0" algn="just">
              <a:lnSpc>
                <a:spcPct val="200000"/>
              </a:lnSpc>
              <a:buClr>
                <a:schemeClr val="dk1"/>
              </a:buClr>
              <a:buSzPts val="1100"/>
              <a:tabLst>
                <a:tab pos="7545388" algn="l"/>
              </a:tabLst>
            </a:pPr>
            <a:r>
              <a:rPr lang="en-US" sz="1000" b="1" dirty="0">
                <a:latin typeface="Rubik SemiBold" panose="020B0604020202020204" charset="-79"/>
                <a:cs typeface="Rubik SemiBold" panose="020B0604020202020204" charset="-79"/>
              </a:rPr>
              <a:t>Fundamentals of Data Analysis </a:t>
            </a:r>
            <a:r>
              <a:rPr lang="en" sz="10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| </a:t>
            </a:r>
            <a:r>
              <a:rPr lang="en-ID" sz="1000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  <a:hlinkClick r:id="rId5"/>
              </a:rPr>
              <a:t>https://drive.google.com/file/d/1LgIz4K78j-n48AK5ErOVMKQGrav4ZIKk/view?usp=sharing</a:t>
            </a:r>
            <a:r>
              <a:rPr lang="en" sz="1000" b="1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	Februari, 2026</a:t>
            </a:r>
          </a:p>
          <a:p>
            <a:pPr marL="90488" algn="just">
              <a:lnSpc>
                <a:spcPct val="200000"/>
              </a:lnSpc>
              <a:buClr>
                <a:schemeClr val="dk1"/>
              </a:buClr>
              <a:buSzPts val="1100"/>
              <a:tabLst>
                <a:tab pos="7545388" algn="l"/>
              </a:tabLst>
            </a:pPr>
            <a:r>
              <a:rPr lang="en-ID" sz="10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Introduction to HSE Engineering | </a:t>
            </a:r>
            <a:r>
              <a:rPr lang="en-ID" sz="1000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  <a:hlinkClick r:id="rId6"/>
              </a:rPr>
              <a:t>https://coursera.org/verify/MMCPZ7QVHBLM</a:t>
            </a:r>
            <a:r>
              <a:rPr lang="en-ID" sz="1000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	</a:t>
            </a:r>
            <a:r>
              <a:rPr lang="en-ID" sz="1000" b="1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Januari, 2026</a:t>
            </a:r>
          </a:p>
          <a:p>
            <a:pPr marL="90488" algn="just">
              <a:lnSpc>
                <a:spcPct val="200000"/>
              </a:lnSpc>
              <a:buClr>
                <a:schemeClr val="dk1"/>
              </a:buClr>
              <a:buSzPts val="1100"/>
              <a:tabLst>
                <a:tab pos="7545388" algn="l"/>
              </a:tabLst>
            </a:pPr>
            <a:r>
              <a:rPr lang="en-ID" sz="10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Cosmetic Product Development </a:t>
            </a:r>
            <a:r>
              <a:rPr lang="en-ID" sz="10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| </a:t>
            </a:r>
            <a:r>
              <a:rPr lang="en-ID" sz="1000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  <a:hlinkClick r:id="rId7"/>
              </a:rPr>
              <a:t>https://coursera.org/verify/20JB1ZDHEAHZ</a:t>
            </a:r>
            <a:r>
              <a:rPr lang="en-ID" sz="1000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	</a:t>
            </a:r>
            <a:r>
              <a:rPr lang="en-ID" sz="1000" b="1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Januari</a:t>
            </a:r>
            <a:r>
              <a:rPr lang="en-ID" sz="1000" b="1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2026</a:t>
            </a:r>
          </a:p>
          <a:p>
            <a:pPr marL="90488" algn="just">
              <a:lnSpc>
                <a:spcPct val="200000"/>
              </a:lnSpc>
              <a:buClr>
                <a:schemeClr val="dk1"/>
              </a:buClr>
              <a:buSzPts val="1100"/>
              <a:tabLst>
                <a:tab pos="7545388" algn="l"/>
              </a:tabLst>
            </a:pPr>
            <a:r>
              <a:rPr lang="pt-BR" sz="10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Dasar Microsoft Excel </a:t>
            </a:r>
            <a:r>
              <a:rPr lang="en-ID" sz="10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| </a:t>
            </a:r>
            <a:r>
              <a:rPr lang="en-ID" sz="1000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  <a:hlinkClick r:id="rId8"/>
              </a:rPr>
              <a:t>https://bakat.yec.co.id/certificate-graduation/YECRHW7UCG2CWQ</a:t>
            </a:r>
            <a:r>
              <a:rPr lang="en-ID" sz="1000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	</a:t>
            </a:r>
            <a:r>
              <a:rPr lang="en-ID" sz="1000" b="1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Dec</a:t>
            </a:r>
            <a:r>
              <a:rPr lang="en-ID" sz="1000" b="1" i="0" u="none" strike="noStrike" cap="none" dirty="0">
                <a:solidFill>
                  <a:schemeClr val="accent5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ember, 2025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80AE64-DE98-DDB0-B2A7-70DC6D97C0E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0404" y="2709739"/>
            <a:ext cx="8477884" cy="1610899"/>
            <a:chOff x="333058" y="2709739"/>
            <a:chExt cx="8477884" cy="161089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B4A96B-3BDC-53C0-4E70-37D7CABD9CF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33058" y="2843340"/>
              <a:ext cx="8470442" cy="1477298"/>
              <a:chOff x="340500" y="3007684"/>
              <a:chExt cx="8470442" cy="1477298"/>
            </a:xfrm>
            <a:noFill/>
            <a:effectLst>
              <a:outerShdw dist="63500" dir="2700000" algn="tl" rotWithShape="0">
                <a:prstClr val="black"/>
              </a:outerShdw>
            </a:effectLst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9540529-E160-5D5C-44D3-DA6589ED65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rcRect t="9434" b="9434"/>
              <a:stretch/>
            </p:blipFill>
            <p:spPr>
              <a:xfrm>
                <a:off x="340500" y="3104916"/>
                <a:ext cx="2155323" cy="1236439"/>
              </a:xfrm>
              <a:prstGeom prst="roundRect">
                <a:avLst>
                  <a:gd name="adj" fmla="val 4834"/>
                </a:avLst>
              </a:prstGeom>
              <a:grpFill/>
              <a:ln w="12700">
                <a:solidFill>
                  <a:schemeClr val="tx1"/>
                </a:solidFill>
              </a:ln>
              <a:effectLst/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A6F2C77-A9E5-65B9-9EC1-AC7A64F80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rcRect l="4197" r="4197"/>
              <a:stretch/>
            </p:blipFill>
            <p:spPr>
              <a:xfrm>
                <a:off x="2669131" y="3007685"/>
                <a:ext cx="1902869" cy="1469127"/>
              </a:xfrm>
              <a:prstGeom prst="roundRect">
                <a:avLst>
                  <a:gd name="adj" fmla="val 4219"/>
                </a:avLst>
              </a:prstGeom>
              <a:grpFill/>
              <a:ln w="12700">
                <a:solidFill>
                  <a:schemeClr val="tx1"/>
                </a:solidFill>
              </a:ln>
              <a:effectLst/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F568BB9-8B51-B6AD-C0D9-8FAC2A306B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rcRect t="1895" b="1895"/>
              <a:stretch/>
            </p:blipFill>
            <p:spPr>
              <a:xfrm>
                <a:off x="4745308" y="3007685"/>
                <a:ext cx="1987125" cy="1477297"/>
              </a:xfrm>
              <a:prstGeom prst="roundRect">
                <a:avLst>
                  <a:gd name="adj" fmla="val 3875"/>
                </a:avLst>
              </a:prstGeom>
              <a:grpFill/>
              <a:ln w="12700">
                <a:solidFill>
                  <a:schemeClr val="tx1"/>
                </a:solidFill>
              </a:ln>
              <a:effectLst/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27469C2-875F-322F-2486-BCF1A22995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rcRect t="104" b="104"/>
              <a:stretch/>
            </p:blipFill>
            <p:spPr>
              <a:xfrm>
                <a:off x="6905741" y="3007684"/>
                <a:ext cx="1905201" cy="1469127"/>
              </a:xfrm>
              <a:prstGeom prst="roundRect">
                <a:avLst>
                  <a:gd name="adj" fmla="val 4634"/>
                </a:avLst>
              </a:prstGeom>
              <a:grpFill/>
              <a:ln w="12700">
                <a:solidFill>
                  <a:schemeClr val="tx1"/>
                </a:solidFill>
              </a:ln>
              <a:effectLst/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F822AC-BC24-6741-0AD4-4C6DE488D79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985933" y="2803773"/>
              <a:ext cx="517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🏅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27A3A0-548C-98D5-BC2B-9A37EBE3B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062110" y="2709739"/>
              <a:ext cx="517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🏅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C335A9-2A88-F0BA-F54C-AFDD3AF6B49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217431" y="2709739"/>
              <a:ext cx="517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🏅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8E4CC5-45AF-A4F8-E9FC-1D2C2EC304E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93608" y="2709739"/>
              <a:ext cx="5173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🏅</a:t>
              </a:r>
            </a:p>
          </p:txBody>
        </p:sp>
      </p:grpSp>
      <p:sp>
        <p:nvSpPr>
          <p:cNvPr id="3" name="Google Shape;130;g23ec2985a68_1_49">
            <a:extLst>
              <a:ext uri="{FF2B5EF4-FFF2-40B4-BE49-F238E27FC236}">
                <a16:creationId xmlns:a16="http://schemas.microsoft.com/office/drawing/2014/main" id="{D9CE3A9D-0E93-11E4-EEF2-D511966021D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Courses and </a:t>
            </a:r>
            <a:r>
              <a:rPr lang="en-ID" sz="2700" b="1" u="none" strike="noStrike" cap="none" dirty="0">
                <a:solidFill>
                  <a:schemeClr val="accent5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Certification </a:t>
            </a:r>
            <a:r>
              <a:rPr lang="en" sz="2700" b="1" u="none" strike="noStrike" cap="none" dirty="0">
                <a:solidFill>
                  <a:schemeClr val="accent5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4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4" y="1212828"/>
            <a:ext cx="5721328" cy="318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0488"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Kimia Farma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bukan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sekadar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perusahaan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farmasi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biasa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Perusahaan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ini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adalah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saksi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bisu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perjalanan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panjang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industri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kesehatan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Indonesia.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Berdiri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sejak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tahun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1817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dengan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nama NV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Chemicalien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Handle Rathkamp &amp; Co,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perusahaan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ini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telah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melewati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tiga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abad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sejarah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dari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masa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kolonial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Belanda, era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nasionalisasi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pasca-kemerdekaan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hingga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bertransformasi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menjadi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PT Kimia Farma (Persero)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Tbk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pada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tahun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1971.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Lebih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dari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200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tahun</a:t>
            </a:r>
            <a:r>
              <a:rPr lang="en-ID" sz="1300" b="1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berkarya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Kimia Farma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tumbuh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menjadi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perusahaan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perawatan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kesehatan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terintegrasi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pertama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di Indonesia,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dengan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jaringan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riset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produksi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distribusi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,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hingga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ribuan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apotek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yang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menjangkau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seluruh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i="0" u="none" strike="noStrike" cap="none" dirty="0" err="1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pelosok</a:t>
            </a:r>
            <a:r>
              <a:rPr lang="en-ID" sz="1300" i="0" u="none" strike="noStrike" cap="none" dirty="0">
                <a:solidFill>
                  <a:srgbClr val="000000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negeri. </a:t>
            </a:r>
            <a:endParaRPr sz="1300" i="0" u="none" strike="noStrike" cap="none" dirty="0">
              <a:solidFill>
                <a:srgbClr val="000000"/>
              </a:solidFill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pic>
        <p:nvPicPr>
          <p:cNvPr id="97" name="Google Shape;97;p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2569" y="2107543"/>
            <a:ext cx="2584933" cy="9284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0;g23ec2985a68_1_49">
            <a:extLst>
              <a:ext uri="{FF2B5EF4-FFF2-40B4-BE49-F238E27FC236}">
                <a16:creationId xmlns:a16="http://schemas.microsoft.com/office/drawing/2014/main" id="{7A456E30-3C63-F2C9-9091-ABCA7751C6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ID" sz="2700" b="1" u="none" strike="noStrike" cap="none" dirty="0">
                <a:latin typeface="Rubik" panose="020B0604020202020204" charset="-79"/>
                <a:ea typeface="Roboto" panose="02000000000000000000" pitchFamily="2" charset="0"/>
                <a:cs typeface="Rubik" panose="020B0604020202020204" charset="-79"/>
                <a:sym typeface="Rubik"/>
              </a:rPr>
              <a:t>About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oboto" panose="02000000000000000000" pitchFamily="2" charset="0"/>
                <a:cs typeface="Rubik" panose="020B0604020202020204" charset="-79"/>
                <a:sym typeface="Rubik"/>
              </a:rPr>
              <a:t> </a:t>
            </a:r>
            <a:r>
              <a:rPr lang="en-ID" sz="2700" b="1" u="none" strike="noStrike" cap="none" dirty="0">
                <a:solidFill>
                  <a:schemeClr val="accent5"/>
                </a:solidFill>
                <a:latin typeface="Rubik" panose="020B0604020202020204" charset="-79"/>
                <a:ea typeface="Roboto" panose="02000000000000000000" pitchFamily="2" charset="0"/>
                <a:cs typeface="Rubik" panose="020B0604020202020204" charset="-79"/>
                <a:sym typeface="Rubik"/>
              </a:rPr>
              <a:t>Company </a:t>
            </a:r>
            <a:r>
              <a:rPr lang="en" sz="2700" b="1" u="none" strike="noStrike" cap="none" dirty="0">
                <a:solidFill>
                  <a:schemeClr val="accent5"/>
                </a:solidFill>
                <a:latin typeface="Rubik" panose="020B0604020202020204" charset="-79"/>
                <a:ea typeface="Roboto" panose="02000000000000000000" pitchFamily="2" charset="0"/>
                <a:cs typeface="Rubik" panose="020B0604020202020204" charset="-79"/>
                <a:sym typeface="Rubik"/>
              </a:rPr>
              <a:t>💊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g265ee868302_0_99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65ee868302_0_9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65ee868302_0_9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77629" y="4496240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Project explanation video </a:t>
            </a:r>
            <a:r>
              <a:rPr lang="en" sz="1200" b="1" u="none" strike="noStrike" cap="none" dirty="0">
                <a:solidFill>
                  <a:srgbClr val="009FB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" sz="120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!</a:t>
            </a:r>
            <a:endParaRPr sz="1200" b="1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Google Shape;131;g23ec2985a68_1_49">
            <a:extLst>
              <a:ext uri="{FF2B5EF4-FFF2-40B4-BE49-F238E27FC236}">
                <a16:creationId xmlns:a16="http://schemas.microsoft.com/office/drawing/2014/main" id="{B8CAE979-60E5-AE0F-4998-F94D76E713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2" y="999159"/>
            <a:ext cx="8645238" cy="348553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0488"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Proyek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bertujuan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memberikan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wawasan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mendalam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tentang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kinerja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Kimia Farma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melalui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analisis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yang detail. Langkah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pertama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melibatkan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impor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dataset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platform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memastikan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ketersediaan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yang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diperlukan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Selanjutnya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analisis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komprehensif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dilakukan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mengidentifikasi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tren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pola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relevan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dalam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 Hasil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analisis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memberikan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wawasan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berharga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tentang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kinerja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Kimia Farma,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termasuk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faktor-faktor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memengaruhinya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90488" lvl="0" algn="just">
              <a:lnSpc>
                <a:spcPct val="150000"/>
              </a:lnSpc>
              <a:buClr>
                <a:schemeClr val="dk1"/>
              </a:buClr>
              <a:buSzPts val="1400"/>
            </a:pPr>
            <a:endParaRPr lang="en-ID" sz="1300" dirty="0">
              <a:solidFill>
                <a:schemeClr val="dk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90488" lvl="0" algn="just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Melalui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narasi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dibangun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temuan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analisis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peserta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dapat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menyoroti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wawasan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penting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tentang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kinerja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penjualan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termasuk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area yang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membutuhkan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perhatian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lebih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lanjut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peluang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pertumbuhan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potensial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Infografis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visualisasi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yang </a:t>
            </a:r>
            <a:r>
              <a:rPr lang="en-ID" sz="13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disiapkan</a:t>
            </a:r>
            <a:r>
              <a:rPr lang="en-ID" sz="13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memberikan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pemahaman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jelas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mudah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dipahami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tentang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temuan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analisis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memfasilitasi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interpretasi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pengambilan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3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keputusan</a:t>
            </a:r>
            <a:r>
              <a:rPr lang="en-ID" sz="13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lang="en-ID" sz="1300" b="0" i="0" u="none" strike="noStrike" cap="none" dirty="0">
              <a:solidFill>
                <a:schemeClr val="dk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3" name="Google Shape;107;g265ee868302_0_99">
            <a:extLst>
              <a:ext uri="{FF2B5EF4-FFF2-40B4-BE49-F238E27FC236}">
                <a16:creationId xmlns:a16="http://schemas.microsoft.com/office/drawing/2014/main" id="{65A090E2-45C3-F868-1EA3-A3A2E3F34BF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71028" y="4496240"/>
            <a:ext cx="2097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GitHub repository </a:t>
            </a:r>
            <a:r>
              <a:rPr lang="en" sz="1200" b="1" u="none" strike="noStrike" cap="none" dirty="0">
                <a:solidFill>
                  <a:srgbClr val="009FB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" sz="1200" b="1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!</a:t>
            </a:r>
            <a:endParaRPr sz="1200" b="1" u="none" strike="noStrike" cap="none" dirty="0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4" name="Picture 8" descr="GitHub Logos and Usage · GitHub">
            <a:extLst>
              <a:ext uri="{FF2B5EF4-FFF2-40B4-BE49-F238E27FC236}">
                <a16:creationId xmlns:a16="http://schemas.microsoft.com/office/drawing/2014/main" id="{B5621700-5F44-EA4A-8E60-6D7D1BCF41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00" y="4540457"/>
            <a:ext cx="373200" cy="3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deo Logo Vimeo YouTube, youtube, sudut, segitiga png | PNGEgg">
            <a:extLst>
              <a:ext uri="{FF2B5EF4-FFF2-40B4-BE49-F238E27FC236}">
                <a16:creationId xmlns:a16="http://schemas.microsoft.com/office/drawing/2014/main" id="{2D4418F3-7462-8C16-A23B-3B1FC44016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54" t="13430" r="23755" b="12758"/>
          <a:stretch/>
        </p:blipFill>
        <p:spPr bwMode="auto">
          <a:xfrm>
            <a:off x="6080419" y="4577257"/>
            <a:ext cx="299599" cy="29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0;g23ec2985a68_1_49">
            <a:extLst>
              <a:ext uri="{FF2B5EF4-FFF2-40B4-BE49-F238E27FC236}">
                <a16:creationId xmlns:a16="http://schemas.microsoft.com/office/drawing/2014/main" id="{285160A3-A43C-CF73-A33B-9E26F6513C6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1552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5000"/>
            </a:pP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Project </a:t>
            </a:r>
            <a:r>
              <a:rPr lang="en-ID" sz="2700" b="1" u="none" strike="noStrike" cap="none" dirty="0">
                <a:solidFill>
                  <a:schemeClr val="accent5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Portfolio </a:t>
            </a:r>
            <a:r>
              <a:rPr lang="en-US" sz="2800" dirty="0">
                <a:latin typeface="Rubik" panose="020B0604020202020204" charset="-79"/>
                <a:cs typeface="Rubik" panose="020B0604020202020204" charset="-79"/>
              </a:rPr>
              <a:t>📌</a:t>
            </a:r>
            <a:endParaRPr lang="en" sz="2700" b="1" u="none" strike="noStrike" cap="none" dirty="0">
              <a:solidFill>
                <a:schemeClr val="accent5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3ec2985a68_1_33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3ec2985a68_1_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D2992AF-2770-4CA4-9886-F0B181F585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74167" y="914961"/>
            <a:ext cx="3789217" cy="331094"/>
          </a:xfrm>
          <a:prstGeom prst="roundRect">
            <a:avLst/>
          </a:prstGeom>
          <a:solidFill>
            <a:srgbClr val="FFAB40"/>
          </a:solidFill>
          <a:ln w="12700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Tools</a:t>
            </a:r>
            <a:endParaRPr lang="en-ID" sz="1200" u="none" strike="noStrike" cap="none">
              <a:solidFill>
                <a:schemeClr val="tx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2645F69-33EE-21E5-F55E-D5F7977424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5182" y="914961"/>
            <a:ext cx="3789218" cy="331094"/>
          </a:xfrm>
          <a:prstGeom prst="roundRect">
            <a:avLst/>
          </a:prstGeom>
          <a:solidFill>
            <a:srgbClr val="019FAB"/>
          </a:solidFill>
          <a:ln w="12700">
            <a:solidFill>
              <a:schemeClr val="tx1"/>
            </a:solidFill>
          </a:ln>
          <a:effectLst>
            <a:outerShdw dist="63500" dir="2700000" algn="tl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u="none" strike="noStrike" cap="none" dirty="0">
                <a:solidFill>
                  <a:schemeClr val="tx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Objective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6069DDA-0C32-4BE1-40E7-DB918AC74B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2033" y="1756405"/>
            <a:ext cx="1414548" cy="2502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 i="0" u="none" strike="noStrike" cap="none" dirty="0">
                <a:solidFill>
                  <a:schemeClr val="tx1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Project platform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8004BA4-295A-E5EA-595C-787EB5B2A79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2033" y="2582274"/>
            <a:ext cx="1697147" cy="2502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 i="0" u="none" strike="noStrike" cap="none">
                <a:solidFill>
                  <a:schemeClr val="tx1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Execute SQL query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E0C8BE-7365-45EF-77E0-51AEA63784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2034" y="3308698"/>
            <a:ext cx="1697147" cy="2502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 i="0" u="none" strike="noStrike" cap="none">
                <a:solidFill>
                  <a:schemeClr val="tx1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Data visualization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E363166-7069-CB78-B40C-0F51DE1EF9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2034" y="4083372"/>
            <a:ext cx="1697147" cy="25024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D" sz="1200" i="0" u="none" strike="noStrike" cap="none">
                <a:solidFill>
                  <a:schemeClr val="tx1"/>
                </a:solidFill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Documentation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829FBE-940D-CABF-6939-F597FDC4FCB8}"/>
              </a:ext>
            </a:extLst>
          </p:cNvPr>
          <p:cNvCxnSpPr>
            <a:cxnSpLocks noGrp="1" noRot="1" noMove="1" noResize="1" noEditPoints="1" noAdjustHandles="1" noChangeArrowheads="1" noChangeShapeType="1"/>
            <a:stCxn id="43" idx="2"/>
            <a:endCxn id="45" idx="0"/>
          </p:cNvCxnSpPr>
          <p:nvPr/>
        </p:nvCxnSpPr>
        <p:spPr>
          <a:xfrm>
            <a:off x="3123943" y="2236363"/>
            <a:ext cx="0" cy="1858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DB484C-6BC6-E8AC-7288-3BDA22032164}"/>
              </a:ext>
            </a:extLst>
          </p:cNvPr>
          <p:cNvCxnSpPr>
            <a:cxnSpLocks noGrp="1" noRot="1" noMove="1" noResize="1" noEditPoints="1" noAdjustHandles="1" noChangeArrowheads="1" noChangeShapeType="1"/>
            <a:stCxn id="45" idx="2"/>
            <a:endCxn id="46" idx="0"/>
          </p:cNvCxnSpPr>
          <p:nvPr/>
        </p:nvCxnSpPr>
        <p:spPr>
          <a:xfrm>
            <a:off x="3123943" y="2992533"/>
            <a:ext cx="0" cy="191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A70A6-E0C3-59BA-CF95-1C99D102C2CE}"/>
              </a:ext>
            </a:extLst>
          </p:cNvPr>
          <p:cNvCxnSpPr>
            <a:cxnSpLocks noGrp="1" noRot="1" noMove="1" noResize="1" noEditPoints="1" noAdjustHandles="1" noChangeArrowheads="1" noChangeShapeType="1"/>
            <a:stCxn id="46" idx="2"/>
            <a:endCxn id="47" idx="0"/>
          </p:cNvCxnSpPr>
          <p:nvPr/>
        </p:nvCxnSpPr>
        <p:spPr>
          <a:xfrm>
            <a:off x="3123943" y="3683313"/>
            <a:ext cx="0" cy="1917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F09C4D-353E-F217-2D68-62667BCE9D7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9583" y="1539105"/>
            <a:ext cx="1188720" cy="697258"/>
            <a:chOff x="2679895" y="1726995"/>
            <a:chExt cx="1188720" cy="697258"/>
          </a:xfrm>
        </p:grpSpPr>
        <p:pic>
          <p:nvPicPr>
            <p:cNvPr id="17" name="Picture 16" descr="A logo of a cloud platform&#10;&#10;Description automatically generated">
              <a:extLst>
                <a:ext uri="{FF2B5EF4-FFF2-40B4-BE49-F238E27FC236}">
                  <a16:creationId xmlns:a16="http://schemas.microsoft.com/office/drawing/2014/main" id="{87734A19-292C-166D-634B-3B3E3E161EC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5"/>
            <a:srcRect l="5847" t="7982" r="4892" b="5037"/>
            <a:stretch/>
          </p:blipFill>
          <p:spPr>
            <a:xfrm>
              <a:off x="2810255" y="1787955"/>
              <a:ext cx="957073" cy="575912"/>
            </a:xfrm>
            <a:prstGeom prst="rect">
              <a:avLst/>
            </a:prstGeom>
          </p:spPr>
        </p:pic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E8D360F6-7E3E-DABE-E574-02921246B4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79895" y="1726995"/>
              <a:ext cx="1188720" cy="697258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6E15FF-7F60-5ACA-7E1D-0D9B95FEBA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9583" y="2422261"/>
            <a:ext cx="1188720" cy="570272"/>
            <a:chOff x="2679895" y="2566822"/>
            <a:chExt cx="1188720" cy="570272"/>
          </a:xfrm>
        </p:grpSpPr>
        <p:pic>
          <p:nvPicPr>
            <p:cNvPr id="19" name="Picture 18" descr="A blue hexagon with a magnifying glass and grey text&#10;&#10;Description automatically generated">
              <a:extLst>
                <a:ext uri="{FF2B5EF4-FFF2-40B4-BE49-F238E27FC236}">
                  <a16:creationId xmlns:a16="http://schemas.microsoft.com/office/drawing/2014/main" id="{C2EB35EC-FCB7-4BFA-DD7A-ACFD6896D68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6"/>
            <a:srcRect l="9077" t="24822" r="9889" b="28699"/>
            <a:stretch/>
          </p:blipFill>
          <p:spPr>
            <a:xfrm>
              <a:off x="2810255" y="2638356"/>
              <a:ext cx="957073" cy="412028"/>
            </a:xfrm>
            <a:prstGeom prst="rect">
              <a:avLst/>
            </a:prstGeom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0621297-ED6F-ED17-1171-5AAA1C7DA9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79895" y="2566822"/>
              <a:ext cx="1188720" cy="57027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0EEA6F4-BDFD-7A91-D3B8-BB3F81E14D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9583" y="3184329"/>
            <a:ext cx="1188720" cy="498984"/>
            <a:chOff x="2679895" y="3207327"/>
            <a:chExt cx="1188720" cy="498984"/>
          </a:xfrm>
        </p:grpSpPr>
        <p:pic>
          <p:nvPicPr>
            <p:cNvPr id="23" name="Picture 22" descr="A couple of circles on a white background&#10;&#10;Description automatically generated">
              <a:extLst>
                <a:ext uri="{FF2B5EF4-FFF2-40B4-BE49-F238E27FC236}">
                  <a16:creationId xmlns:a16="http://schemas.microsoft.com/office/drawing/2014/main" id="{96B7A55C-CF8A-D8B5-9A94-9482FB5AD65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0255" y="3324873"/>
              <a:ext cx="957073" cy="250244"/>
            </a:xfrm>
            <a:prstGeom prst="rect">
              <a:avLst/>
            </a:prstGeom>
          </p:spPr>
        </p:pic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CAB20DC-3A65-F99C-534F-5DF619BBB6D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79895" y="3207327"/>
              <a:ext cx="1188720" cy="498984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AC3728D-2E83-A2DD-109D-A51BA4356B4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29583" y="3875109"/>
            <a:ext cx="1188720" cy="657010"/>
            <a:chOff x="2679895" y="4231044"/>
            <a:chExt cx="1188720" cy="657010"/>
          </a:xfrm>
        </p:grpSpPr>
        <p:pic>
          <p:nvPicPr>
            <p:cNvPr id="25" name="Picture 2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2E49781B-5171-BD34-B529-429F209476B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8"/>
            <a:srcRect l="17468" r="17249"/>
            <a:stretch/>
          </p:blipFill>
          <p:spPr>
            <a:xfrm>
              <a:off x="2999230" y="4307363"/>
              <a:ext cx="579121" cy="498984"/>
            </a:xfrm>
            <a:prstGeom prst="rect">
              <a:avLst/>
            </a:prstGeom>
          </p:spPr>
        </p:pic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877E275-808D-CA11-2946-FA033823C4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79895" y="4231044"/>
              <a:ext cx="1188720" cy="65701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Google Shape;130;g23ec2985a68_1_49">
            <a:extLst>
              <a:ext uri="{FF2B5EF4-FFF2-40B4-BE49-F238E27FC236}">
                <a16:creationId xmlns:a16="http://schemas.microsoft.com/office/drawing/2014/main" id="{61A60561-650C-D2F1-B779-419E40DB32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Tools and </a:t>
            </a:r>
            <a:r>
              <a:rPr lang="en-ID" sz="2700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Objective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⚙️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FE224C-C75E-50B4-2300-7880E051DC2E}"/>
              </a:ext>
            </a:extLst>
          </p:cNvPr>
          <p:cNvSpPr txBox="1"/>
          <p:nvPr/>
        </p:nvSpPr>
        <p:spPr>
          <a:xfrm>
            <a:off x="4745183" y="1639768"/>
            <a:ext cx="3856783" cy="2460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Tujuan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proyek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ini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adalah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untuk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mengevaluasi</a:t>
            </a:r>
            <a:r>
              <a:rPr lang="en-ID" sz="13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kinerja</a:t>
            </a:r>
            <a:r>
              <a:rPr lang="en-ID" sz="13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b="1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bisnis</a:t>
            </a:r>
            <a:r>
              <a:rPr lang="en-ID" sz="1300" b="1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Kimia Farma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dari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tahun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2020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hingga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2023.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Melalui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tiga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tahap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ID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utama</a:t>
            </a:r>
            <a:r>
              <a:rPr lang="en-ID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:</a:t>
            </a:r>
          </a:p>
          <a:p>
            <a:pPr marL="228600" lvl="0" indent="-228600" algn="just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Mengimpor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dataset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ke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BigQuery</a:t>
            </a:r>
            <a:endParaRPr lang="en-US" sz="1300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  <a:p>
            <a:pPr marL="228600" lvl="0" indent="-228600" algn="just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Membuat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tabel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analitik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di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BigQuery</a:t>
            </a:r>
            <a:endParaRPr lang="en-US" sz="1300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  <a:p>
            <a:pPr marL="228600" lvl="0" indent="-228600" algn="just">
              <a:lnSpc>
                <a:spcPct val="150000"/>
              </a:lnSpc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Membuat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dashboard </a:t>
            </a:r>
            <a:r>
              <a:rPr lang="en-US" sz="1300" dirty="0" err="1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performa</a:t>
            </a:r>
            <a:r>
              <a:rPr lang="en-US" sz="1300" dirty="0">
                <a:latin typeface="Rubik SemiBold" panose="020B0604020202020204" charset="-79"/>
                <a:ea typeface="Rubik"/>
                <a:cs typeface="Rubik SemiBold" panose="020B0604020202020204" charset="-79"/>
                <a:sym typeface="Rubik"/>
              </a:rPr>
              <a:t> di Google Looker</a:t>
            </a:r>
            <a:endParaRPr lang="en-ID" sz="1300" dirty="0"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  <a:p>
            <a:pPr lvl="0" algn="just">
              <a:lnSpc>
                <a:spcPct val="150000"/>
              </a:lnSpc>
              <a:buClr>
                <a:schemeClr val="dk1"/>
              </a:buClr>
              <a:buSzPts val="1100"/>
            </a:pPr>
            <a:endParaRPr lang="en-ID" sz="1300" i="0" u="none" strike="noStrike" cap="none" dirty="0">
              <a:solidFill>
                <a:srgbClr val="000000"/>
              </a:solidFill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5156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3ec2985a68_1_33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23ec2985a68_1_33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0;g23ec2985a68_1_49">
            <a:extLst>
              <a:ext uri="{FF2B5EF4-FFF2-40B4-BE49-F238E27FC236}">
                <a16:creationId xmlns:a16="http://schemas.microsoft.com/office/drawing/2014/main" id="{3E2646E5-DDC2-A219-0A5E-34F524D0D3F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2700"/>
            </a:pP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Importing Dataset to </a:t>
            </a:r>
            <a:r>
              <a:rPr lang="en-ID" sz="2700" b="1" u="none" strike="noStrike" cap="none" dirty="0" err="1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📲</a:t>
            </a:r>
            <a:endParaRPr lang="en" sz="2700" b="1" u="none" strike="noStrike" cap="none" dirty="0">
              <a:solidFill>
                <a:srgbClr val="000000"/>
              </a:solidFill>
              <a:latin typeface="Rubik SemiBold" panose="020B0604020202020204" charset="-79"/>
              <a:ea typeface="Rubik"/>
              <a:cs typeface="Rubik SemiBold" panose="020B0604020202020204" charset="-79"/>
              <a:sym typeface="Rubi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56FCD3E-43CE-29EC-1FA0-3F43E588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41"/>
          <a:stretch>
            <a:fillRect/>
          </a:stretch>
        </p:blipFill>
        <p:spPr>
          <a:xfrm>
            <a:off x="3138495" y="2856150"/>
            <a:ext cx="3065618" cy="1710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7F7CD2-F93E-1BA9-E8BE-2FFFB7419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166" y="2786313"/>
            <a:ext cx="2136336" cy="1963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461FE512-919E-EF82-E4E3-6BA89D7091E2}"/>
              </a:ext>
            </a:extLst>
          </p:cNvPr>
          <p:cNvGrpSpPr/>
          <p:nvPr/>
        </p:nvGrpSpPr>
        <p:grpSpPr>
          <a:xfrm>
            <a:off x="1260816" y="1104377"/>
            <a:ext cx="6133229" cy="1426872"/>
            <a:chOff x="314666" y="1229425"/>
            <a:chExt cx="6133229" cy="142687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0A665-1D0D-A93C-9D7C-7C0E6EA53464}"/>
                </a:ext>
              </a:extLst>
            </p:cNvPr>
            <p:cNvGrpSpPr/>
            <p:nvPr/>
          </p:nvGrpSpPr>
          <p:grpSpPr>
            <a:xfrm>
              <a:off x="2411726" y="2055998"/>
              <a:ext cx="1939107" cy="600297"/>
              <a:chOff x="1041911" y="2735825"/>
              <a:chExt cx="2136336" cy="600297"/>
            </a:xfrm>
          </p:grpSpPr>
          <p:sp>
            <p:nvSpPr>
              <p:cNvPr id="11" name="Rounded Rectangle 11">
                <a:extLst>
                  <a:ext uri="{FF2B5EF4-FFF2-40B4-BE49-F238E27FC236}">
                    <a16:creationId xmlns:a16="http://schemas.microsoft.com/office/drawing/2014/main" id="{8A8B1ACC-0176-BB4C-3F11-02207E5765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1911" y="2735825"/>
                <a:ext cx="2136336" cy="600297"/>
              </a:xfrm>
              <a:prstGeom prst="roundRect">
                <a:avLst/>
              </a:prstGeom>
              <a:solidFill>
                <a:srgbClr val="FFAB40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sp>
            <p:nvSpPr>
              <p:cNvPr id="14" name="Google Shape;79;p3">
                <a:extLst>
                  <a:ext uri="{FF2B5EF4-FFF2-40B4-BE49-F238E27FC236}">
                    <a16:creationId xmlns:a16="http://schemas.microsoft.com/office/drawing/2014/main" id="{714E1C93-14CC-EC25-0681-6017A0E261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4255" y="2758989"/>
                <a:ext cx="1851646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Import Dataset </a:t>
                </a:r>
                <a:r>
                  <a:rPr lang="en-ID" sz="1200" dirty="0" err="1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sebagai</a:t>
                </a:r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Table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764BF0-C976-F674-EC05-46754729097B}"/>
                </a:ext>
              </a:extLst>
            </p:cNvPr>
            <p:cNvGrpSpPr/>
            <p:nvPr/>
          </p:nvGrpSpPr>
          <p:grpSpPr>
            <a:xfrm>
              <a:off x="2411727" y="1230437"/>
              <a:ext cx="1939107" cy="600299"/>
              <a:chOff x="3503832" y="2814887"/>
              <a:chExt cx="2136336" cy="600299"/>
            </a:xfrm>
          </p:grpSpPr>
          <p:sp>
            <p:nvSpPr>
              <p:cNvPr id="13" name="Rounded Rectangle 8">
                <a:extLst>
                  <a:ext uri="{FF2B5EF4-FFF2-40B4-BE49-F238E27FC236}">
                    <a16:creationId xmlns:a16="http://schemas.microsoft.com/office/drawing/2014/main" id="{E0D1A466-6CCA-E316-4A85-1A6A2142F0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03832" y="2814887"/>
                <a:ext cx="2136336" cy="600299"/>
              </a:xfrm>
              <a:prstGeom prst="roundRect">
                <a:avLst/>
              </a:prstGeom>
              <a:solidFill>
                <a:srgbClr val="019FAB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sp>
            <p:nvSpPr>
              <p:cNvPr id="12" name="Google Shape;78;p3">
                <a:extLst>
                  <a:ext uri="{FF2B5EF4-FFF2-40B4-BE49-F238E27FC236}">
                    <a16:creationId xmlns:a16="http://schemas.microsoft.com/office/drawing/2014/main" id="{4FEC70D1-BA73-5208-32C4-5F3E4A93DC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131" y="2844411"/>
                <a:ext cx="1909738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Create Project:</a:t>
                </a:r>
              </a:p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‘</a:t>
                </a:r>
                <a:r>
                  <a:rPr lang="en-ID" sz="1200" dirty="0" err="1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Rakamin</a:t>
                </a:r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KF Analytics’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164CA58-A2FA-C76E-A3A2-64BD8CE3977E}"/>
                </a:ext>
              </a:extLst>
            </p:cNvPr>
            <p:cNvGrpSpPr/>
            <p:nvPr/>
          </p:nvGrpSpPr>
          <p:grpSpPr>
            <a:xfrm>
              <a:off x="314666" y="1229425"/>
              <a:ext cx="1939107" cy="600299"/>
              <a:chOff x="3503832" y="2814887"/>
              <a:chExt cx="2136336" cy="600299"/>
            </a:xfrm>
          </p:grpSpPr>
          <p:sp>
            <p:nvSpPr>
              <p:cNvPr id="24" name="Rounded Rectangle 8">
                <a:extLst>
                  <a:ext uri="{FF2B5EF4-FFF2-40B4-BE49-F238E27FC236}">
                    <a16:creationId xmlns:a16="http://schemas.microsoft.com/office/drawing/2014/main" id="{AE8B9930-EAF1-E299-E434-C8E234008A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03832" y="2814887"/>
                <a:ext cx="2136336" cy="600299"/>
              </a:xfrm>
              <a:prstGeom prst="roundRect">
                <a:avLst/>
              </a:prstGeom>
              <a:solidFill>
                <a:srgbClr val="019FAB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sp>
            <p:nvSpPr>
              <p:cNvPr id="29" name="Google Shape;78;p3">
                <a:extLst>
                  <a:ext uri="{FF2B5EF4-FFF2-40B4-BE49-F238E27FC236}">
                    <a16:creationId xmlns:a16="http://schemas.microsoft.com/office/drawing/2014/main" id="{253F5F9F-717E-4037-E2ED-F92603A599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7131" y="2927937"/>
                <a:ext cx="1909738" cy="3693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-ID" sz="1200" dirty="0" err="1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Menyiapkan</a:t>
                </a:r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dataset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DCEAAB-3604-1B76-2963-653A4516C6FE}"/>
                </a:ext>
              </a:extLst>
            </p:cNvPr>
            <p:cNvGrpSpPr/>
            <p:nvPr/>
          </p:nvGrpSpPr>
          <p:grpSpPr>
            <a:xfrm>
              <a:off x="4508788" y="1232561"/>
              <a:ext cx="1939107" cy="600299"/>
              <a:chOff x="3503832" y="2814887"/>
              <a:chExt cx="2136336" cy="600299"/>
            </a:xfrm>
          </p:grpSpPr>
          <p:sp>
            <p:nvSpPr>
              <p:cNvPr id="31" name="Rounded Rectangle 8">
                <a:extLst>
                  <a:ext uri="{FF2B5EF4-FFF2-40B4-BE49-F238E27FC236}">
                    <a16:creationId xmlns:a16="http://schemas.microsoft.com/office/drawing/2014/main" id="{72DE795E-143A-2E00-178D-38A0C12C6F7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03832" y="2814887"/>
                <a:ext cx="2136336" cy="600299"/>
              </a:xfrm>
              <a:prstGeom prst="roundRect">
                <a:avLst/>
              </a:prstGeom>
              <a:solidFill>
                <a:srgbClr val="019FAB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sp>
            <p:nvSpPr>
              <p:cNvPr id="32" name="Google Shape;78;p3">
                <a:extLst>
                  <a:ext uri="{FF2B5EF4-FFF2-40B4-BE49-F238E27FC236}">
                    <a16:creationId xmlns:a16="http://schemas.microsoft.com/office/drawing/2014/main" id="{DB96A3B2-8801-F033-B064-AB6789A8A5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815" y="2834611"/>
                <a:ext cx="1909738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Open </a:t>
                </a:r>
                <a:r>
                  <a:rPr lang="en-ID" sz="1200" dirty="0" err="1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BigQuery</a:t>
                </a:r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 Console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9EE310B-86B3-8848-F292-1E2AFC7CF9C6}"/>
                </a:ext>
              </a:extLst>
            </p:cNvPr>
            <p:cNvGrpSpPr/>
            <p:nvPr/>
          </p:nvGrpSpPr>
          <p:grpSpPr>
            <a:xfrm>
              <a:off x="4506349" y="2055998"/>
              <a:ext cx="1939107" cy="600299"/>
              <a:chOff x="3503832" y="2814887"/>
              <a:chExt cx="2136336" cy="600299"/>
            </a:xfrm>
          </p:grpSpPr>
          <p:sp>
            <p:nvSpPr>
              <p:cNvPr id="34" name="Rounded Rectangle 8">
                <a:extLst>
                  <a:ext uri="{FF2B5EF4-FFF2-40B4-BE49-F238E27FC236}">
                    <a16:creationId xmlns:a16="http://schemas.microsoft.com/office/drawing/2014/main" id="{EC51842F-E7C6-CBEE-F49D-92DCDE88A3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03832" y="2814887"/>
                <a:ext cx="2136336" cy="600299"/>
              </a:xfrm>
              <a:prstGeom prst="roundRect">
                <a:avLst/>
              </a:prstGeom>
              <a:solidFill>
                <a:srgbClr val="019FAB"/>
              </a:solidFill>
              <a:ln w="12700">
                <a:solidFill>
                  <a:schemeClr val="tx1"/>
                </a:solidFill>
              </a:ln>
              <a:effectLst>
                <a:outerShdw dist="63500" dir="2700000" algn="tl" rotWithShape="0">
                  <a:prstClr val="black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Rubik" panose="020B0604020202020204" charset="-79"/>
                  <a:cs typeface="Rubik" panose="020B0604020202020204" charset="-79"/>
                </a:endParaRPr>
              </a:p>
            </p:txBody>
          </p:sp>
          <p:sp>
            <p:nvSpPr>
              <p:cNvPr id="35" name="Google Shape;78;p3">
                <a:extLst>
                  <a:ext uri="{FF2B5EF4-FFF2-40B4-BE49-F238E27FC236}">
                    <a16:creationId xmlns:a16="http://schemas.microsoft.com/office/drawing/2014/main" id="{D5B58C46-EF1D-4DED-B043-52973FB23D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8815" y="2834611"/>
                <a:ext cx="1909738" cy="553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Create a Dataset:</a:t>
                </a:r>
              </a:p>
              <a:p>
                <a:pPr algn="ctr"/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‘</a:t>
                </a:r>
                <a:r>
                  <a:rPr lang="en-ID" sz="1200" dirty="0" err="1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kimia_farma</a:t>
                </a:r>
                <a:r>
                  <a:rPr lang="en-ID" sz="1200" dirty="0">
                    <a:solidFill>
                      <a:schemeClr val="tx1"/>
                    </a:solidFill>
                    <a:latin typeface="Rubik" panose="020B0604020202020204" charset="-79"/>
                    <a:ea typeface="Rubik"/>
                    <a:cs typeface="Rubik" panose="020B0604020202020204" charset="-79"/>
                    <a:sym typeface="Rubik"/>
                  </a:rPr>
                  <a:t>’</a:t>
                </a: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9E6C399-4FE3-A5E7-08C7-820E03451544}"/>
                </a:ext>
              </a:extLst>
            </p:cNvPr>
            <p:cNvCxnSpPr>
              <a:stCxn id="24" idx="3"/>
              <a:endCxn id="13" idx="1"/>
            </p:cNvCxnSpPr>
            <p:nvPr/>
          </p:nvCxnSpPr>
          <p:spPr>
            <a:xfrm>
              <a:off x="2253773" y="1529575"/>
              <a:ext cx="157954" cy="101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4AD587A-51CD-2246-29EC-2E775A331EEA}"/>
                </a:ext>
              </a:extLst>
            </p:cNvPr>
            <p:cNvCxnSpPr>
              <a:stCxn id="13" idx="3"/>
              <a:endCxn id="31" idx="1"/>
            </p:cNvCxnSpPr>
            <p:nvPr/>
          </p:nvCxnSpPr>
          <p:spPr>
            <a:xfrm>
              <a:off x="4350834" y="1530587"/>
              <a:ext cx="157954" cy="212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EFE973-26D3-A0FA-80D1-687DA9DD520B}"/>
                </a:ext>
              </a:extLst>
            </p:cNvPr>
            <p:cNvCxnSpPr>
              <a:cxnSpLocks/>
              <a:stCxn id="31" idx="2"/>
              <a:endCxn id="34" idx="0"/>
            </p:cNvCxnSpPr>
            <p:nvPr/>
          </p:nvCxnSpPr>
          <p:spPr>
            <a:xfrm flipH="1">
              <a:off x="5475903" y="1832860"/>
              <a:ext cx="2439" cy="22313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7FCAECE-0B39-BA33-771C-835DD6D1FC23}"/>
                </a:ext>
              </a:extLst>
            </p:cNvPr>
            <p:cNvCxnSpPr>
              <a:cxnSpLocks/>
              <a:stCxn id="34" idx="1"/>
              <a:endCxn id="11" idx="3"/>
            </p:cNvCxnSpPr>
            <p:nvPr/>
          </p:nvCxnSpPr>
          <p:spPr>
            <a:xfrm flipH="1" flipV="1">
              <a:off x="4350833" y="2356147"/>
              <a:ext cx="155516" cy="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34A80A3-86D9-AD42-9F0D-029C98FDF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45" y="2296030"/>
            <a:ext cx="2018097" cy="2077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0786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3ec2985a68_1_49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ec2985a68_1_4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3ec2985a68_1_4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43803" y="1291727"/>
            <a:ext cx="8256393" cy="1615797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0488"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Sintaks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SQL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digunakan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untuk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membuat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baru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bernama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tabel_analysis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 database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kimia_farma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 Tabel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baru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diisi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yang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dipilih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sudah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ada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(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kf_final_transaction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kf_inventory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kf_kantor_cabang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dan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kf_product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).</a:t>
            </a:r>
          </a:p>
          <a:p>
            <a:pPr marL="90488" lvl="0">
              <a:lnSpc>
                <a:spcPct val="150000"/>
              </a:lnSpc>
              <a:buClr>
                <a:schemeClr val="dk1"/>
              </a:buClr>
              <a:buSzPts val="1400"/>
            </a:pPr>
            <a:endParaRPr lang="en-ID" sz="1200" dirty="0">
              <a:solidFill>
                <a:schemeClr val="dk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90488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Create New Table</a:t>
            </a:r>
          </a:p>
        </p:txBody>
      </p:sp>
      <p:sp>
        <p:nvSpPr>
          <p:cNvPr id="2" name="Google Shape;130;g23ec2985a68_1_49">
            <a:extLst>
              <a:ext uri="{FF2B5EF4-FFF2-40B4-BE49-F238E27FC236}">
                <a16:creationId xmlns:a16="http://schemas.microsoft.com/office/drawing/2014/main" id="{2FBE0D8D-F8BD-0040-CFEE-0DA9BCE77B6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7159337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2700"/>
            </a:pPr>
            <a:r>
              <a:rPr lang="en-ID" sz="2700" b="1" u="none" strike="noStrike" cap="none" dirty="0" err="1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Syntax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🔍</a:t>
            </a:r>
            <a:endParaRPr lang="en" sz="2700" b="1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C3B2E0-302F-7A04-9D29-8E73ADB6F3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0499" y="4616650"/>
            <a:ext cx="22894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Rubik" panose="020B0604020202020204" charset="-79"/>
                <a:cs typeface="Rubik" panose="020B0604020202020204" charset="-79"/>
              </a:rPr>
              <a:t>Source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: Screenshot from GitHub repository (</a:t>
            </a:r>
            <a:r>
              <a:rPr lang="en-US" sz="700" i="1" dirty="0">
                <a:latin typeface="Rubik" panose="020B0604020202020204" charset="-79"/>
                <a:cs typeface="Rubik" panose="020B0604020202020204" charset="-79"/>
                <a:hlinkClick r:id="rId5"/>
              </a:rPr>
              <a:t>Link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76BE4-4CED-80CF-527A-A5825863EC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31" y="2907524"/>
            <a:ext cx="5257800" cy="713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918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g23ec2985a68_1_49" hidden="1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3ec2985a68_1_49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3ec2985a68_1_4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1180250"/>
            <a:ext cx="4395216" cy="3508623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Pernyataan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SELECT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mengambil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data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ditentukan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(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kf_final_transaction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kf_kantor_cabang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kf_product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). 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400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Pernyataan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memilih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kolom-kolom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tertentu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tabel-tabel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tersebut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dan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melakukan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transformasi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pada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beberapa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</a:t>
            </a:r>
          </a:p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Menghitung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gross_profit_percentage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berdasarkan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price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yang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diberikan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berbagai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ketentuan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Menghitung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nett_sales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dengan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mengurangi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discount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dari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price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</a:p>
          <a:p>
            <a:pPr marL="171450" lvl="0" indent="-171450">
              <a:lnSpc>
                <a:spcPct val="15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Menghitung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kolom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nett_profit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berdasarkan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nett_sales</a:t>
            </a:r>
            <a:r>
              <a:rPr lang="en-ID" sz="1200" b="1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dan </a:t>
            </a:r>
            <a:r>
              <a:rPr lang="en-ID" sz="1200" b="1" dirty="0" err="1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gross_profit_percentage</a:t>
            </a:r>
            <a:r>
              <a:rPr lang="en-ID" sz="1200" dirty="0">
                <a:solidFill>
                  <a:schemeClr val="dk1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lang="en-ID" sz="1200" b="0" i="0" u="none" strike="noStrike" cap="none" dirty="0">
              <a:solidFill>
                <a:schemeClr val="dk1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4" name="Google Shape;131;g23ec2985a68_1_49">
            <a:extLst>
              <a:ext uri="{FF2B5EF4-FFF2-40B4-BE49-F238E27FC236}">
                <a16:creationId xmlns:a16="http://schemas.microsoft.com/office/drawing/2014/main" id="{8643A5D7-850B-273E-C372-B6795CA743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809802"/>
            <a:ext cx="3686991" cy="50780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ID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Data Selection and Transformation</a:t>
            </a:r>
            <a:endParaRPr sz="2400" b="1" u="none" strike="noStrike" cap="none" dirty="0">
              <a:solidFill>
                <a:srgbClr val="019FAB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66FC3-4BF5-D254-CC19-CCF8A12D75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572000" y="4616650"/>
            <a:ext cx="22894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Rubik" panose="020B0604020202020204" charset="-79"/>
                <a:cs typeface="Rubik" panose="020B0604020202020204" charset="-79"/>
              </a:rPr>
              <a:t>Source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: Screenshot from GitHub repository (</a:t>
            </a:r>
            <a:r>
              <a:rPr lang="en-US" sz="700" i="1" dirty="0">
                <a:latin typeface="Rubik" panose="020B0604020202020204" charset="-79"/>
                <a:cs typeface="Rubik" panose="020B0604020202020204" charset="-79"/>
                <a:hlinkClick r:id="rId5"/>
              </a:rPr>
              <a:t>Link</a:t>
            </a:r>
            <a:r>
              <a:rPr lang="en-US" sz="700" dirty="0">
                <a:latin typeface="Rubik" panose="020B0604020202020204" charset="-79"/>
                <a:cs typeface="Rubik" panose="020B0604020202020204" charset="-79"/>
              </a:rPr>
              <a:t>).</a:t>
            </a:r>
          </a:p>
        </p:txBody>
      </p:sp>
      <p:sp>
        <p:nvSpPr>
          <p:cNvPr id="3" name="Google Shape;130;g23ec2985a68_1_49">
            <a:extLst>
              <a:ext uri="{FF2B5EF4-FFF2-40B4-BE49-F238E27FC236}">
                <a16:creationId xmlns:a16="http://schemas.microsoft.com/office/drawing/2014/main" id="{10BAE51A-3149-78CB-A465-E319977766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8263" y="156125"/>
            <a:ext cx="8645238" cy="6003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0000" tIns="91425" rIns="91425" bIns="91425" anchor="t" anchorCtr="0">
            <a:spAutoFit/>
          </a:bodyPr>
          <a:lstStyle/>
          <a:p>
            <a:pPr marL="90488" lvl="0">
              <a:buSzPts val="2700"/>
            </a:pPr>
            <a:r>
              <a:rPr lang="en-ID" sz="2700" b="1" u="none" strike="noStrike" cap="none" dirty="0" err="1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u="none" strike="noStrike" cap="none" dirty="0">
                <a:solidFill>
                  <a:srgbClr val="019FAB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Syntax</a:t>
            </a:r>
            <a:r>
              <a:rPr lang="en-ID" sz="2700" b="1" u="none" strike="noStrike" cap="none" dirty="0">
                <a:solidFill>
                  <a:srgbClr val="000000"/>
                </a:solidFill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2700" b="1" dirty="0"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🔍</a:t>
            </a:r>
            <a:endParaRPr lang="en" sz="2700" b="1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238375-7756-8815-D981-8270011FF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28" y="707875"/>
            <a:ext cx="3370626" cy="4222750"/>
          </a:xfrm>
          <a:prstGeom prst="roundRect">
            <a:avLst>
              <a:gd name="adj" fmla="val 5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4002195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917</Words>
  <Application>Microsoft Office PowerPoint</Application>
  <PresentationFormat>On-screen Show (16:9)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Rubik Light</vt:lpstr>
      <vt:lpstr>Plus Jakarta Sans</vt:lpstr>
      <vt:lpstr>Rubik SemiBold</vt:lpstr>
      <vt:lpstr>Rubik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Muhammad Auliya Faisal</dc:creator>
  <cp:lastModifiedBy>Muhammad Auliya Faisal</cp:lastModifiedBy>
  <cp:revision>11</cp:revision>
  <dcterms:modified xsi:type="dcterms:W3CDTF">2026-02-28T23:57:07Z</dcterms:modified>
</cp:coreProperties>
</file>